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30" r:id="rId2"/>
  </p:sldMasterIdLst>
  <p:notesMasterIdLst>
    <p:notesMasterId r:id="rId15"/>
  </p:notesMasterIdLst>
  <p:handoutMasterIdLst>
    <p:handoutMasterId r:id="rId16"/>
  </p:handoutMasterIdLst>
  <p:sldIdLst>
    <p:sldId id="256" r:id="rId3"/>
    <p:sldId id="276" r:id="rId4"/>
    <p:sldId id="260" r:id="rId5"/>
    <p:sldId id="277" r:id="rId6"/>
    <p:sldId id="272" r:id="rId7"/>
    <p:sldId id="278" r:id="rId8"/>
    <p:sldId id="273" r:id="rId9"/>
    <p:sldId id="271" r:id="rId10"/>
    <p:sldId id="270" r:id="rId11"/>
    <p:sldId id="274" r:id="rId12"/>
    <p:sldId id="275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6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2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08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43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79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15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51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87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ps for a successful presentation" id="{FC232CDB-8A9E-1148-994D-E4401834FBC7}">
          <p14:sldIdLst/>
        </p14:section>
        <p14:section name="Intro slide options" id="{6DE3BC16-BA9D-514E-992B-9D4CE90FC4DB}">
          <p14:sldIdLst>
            <p14:sldId id="256"/>
            <p14:sldId id="276"/>
          </p14:sldIdLst>
        </p14:section>
        <p14:section name="Quote slide" id="{45C34FC4-B2B6-5D40-87DC-91F9DBFCD590}">
          <p14:sldIdLst/>
        </p14:section>
        <p14:section name="Content slide options - text only" id="{B3BC6B92-6142-6643-B1B4-33A02C6873F2}">
          <p14:sldIdLst>
            <p14:sldId id="260"/>
            <p14:sldId id="277"/>
            <p14:sldId id="272"/>
            <p14:sldId id="278"/>
            <p14:sldId id="273"/>
          </p14:sldIdLst>
        </p14:section>
        <p14:section name="Content slide options - bulleted lists" id="{E466CC74-660C-FC46-A0E3-BF41A350C32C}">
          <p14:sldIdLst>
            <p14:sldId id="271"/>
            <p14:sldId id="270"/>
            <p14:sldId id="274"/>
            <p14:sldId id="275"/>
          </p14:sldIdLst>
        </p14:section>
        <p14:section name="Content slide options - images" id="{309F6C77-BCBF-EC49-A40B-7F96ADAE62C1}">
          <p14:sldIdLst/>
        </p14:section>
        <p14:section name="Content slide options - graphs / charts" id="{9A19F220-5757-9641-AB8B-6169DBE77084}">
          <p14:sldIdLst/>
        </p14:section>
        <p14:section name="Section Divider slide options" id="{BB0DE6CE-D36E-F148-B7AB-2E1C9BC89682}">
          <p14:sldIdLst/>
        </p14:section>
        <p14:section name="Sign off slide" id="{DF88D4E2-3FCD-694C-A611-EC711783F631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njith Ramadasa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C9D6"/>
    <a:srgbClr val="A4C2D2"/>
    <a:srgbClr val="C7EAFB"/>
    <a:srgbClr val="E1F4FD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80" autoAdjust="0"/>
    <p:restoredTop sz="94883" autoAdjust="0"/>
  </p:normalViewPr>
  <p:slideViewPr>
    <p:cSldViewPr snapToGrid="0" snapToObjects="1">
      <p:cViewPr varScale="1">
        <p:scale>
          <a:sx n="109" d="100"/>
          <a:sy n="109" d="100"/>
        </p:scale>
        <p:origin x="205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9" d="100"/>
          <a:sy n="139" d="100"/>
        </p:scale>
        <p:origin x="-5568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506EF-06C3-404C-8F89-57A0E21DDE2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CCDC5-2EC0-A947-93ED-82E1F9248E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48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D1C28-0F0C-214E-8322-B87F8AA539D8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11DB-C32A-CC46-90F4-CE205A9DE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52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6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2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8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43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9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15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51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87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57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1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 dirty="0"/>
              <a:t>Table template for the analysis of main documents for key interactions related to pressure and state/impacts elements of the ICZM Protocol </a:t>
            </a:r>
          </a:p>
          <a:p>
            <a:pPr marL="0" marR="0" lvl="0" indent="0" algn="l" defTabSz="4571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1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may find the result of Phase B analysis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Appendix 1 (the long table).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30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600"/>
              </a:spcBef>
            </a:pPr>
            <a:r>
              <a:rPr lang="en-GB" sz="1600" dirty="0"/>
              <a:t>Developed in relation with the first two main </a:t>
            </a:r>
            <a:r>
              <a:rPr lang="en-GB" sz="1600" b="1" dirty="0"/>
              <a:t>objectives of the CRF on ICZM</a:t>
            </a:r>
            <a:r>
              <a:rPr lang="en-GB" sz="1600" dirty="0"/>
              <a:t>: </a:t>
            </a:r>
          </a:p>
          <a:p>
            <a:pPr lvl="1">
              <a:buFont typeface="Wingdings" pitchFamily="2" charset="2"/>
              <a:buChar char="Ø"/>
            </a:pPr>
            <a:r>
              <a:rPr lang="en-GB" sz="1600" dirty="0"/>
              <a:t>Ensure sustainable development and integrity of the coastal zone, its ecosystems and related services and landscapes, in such a way to:</a:t>
            </a:r>
            <a:endParaRPr lang="it-IT" sz="16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GB" sz="1600" dirty="0"/>
              <a:t>address the process through which relevant sectors can ensure sustainable use of natural resources; and</a:t>
            </a:r>
            <a:endParaRPr lang="it-IT" sz="16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GB" sz="1600" dirty="0"/>
              <a:t>improve protection of coastal and marine ecosystems and the preservation of related ecosystem services.</a:t>
            </a:r>
            <a:endParaRPr lang="it-IT" sz="1600" dirty="0"/>
          </a:p>
          <a:p>
            <a:pPr lvl="1">
              <a:buFont typeface="Wingdings" pitchFamily="2" charset="2"/>
              <a:buChar char="Ø"/>
            </a:pPr>
            <a:r>
              <a:rPr lang="en-GB" sz="1600" dirty="0"/>
              <a:t>Address natural hazards and the effects of natural disasters - in particular coastal erosion and other climate-related impacts - thus contributing to reduce, as much as possible, the factors of risks, which can prevent the achievement of the </a:t>
            </a:r>
            <a:r>
              <a:rPr lang="en-GB" sz="1600" dirty="0" err="1"/>
              <a:t>EcAp</a:t>
            </a:r>
            <a:r>
              <a:rPr lang="en-GB" sz="1600" dirty="0"/>
              <a:t> EOs.</a:t>
            </a:r>
            <a:endParaRPr lang="it-IT" sz="1600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57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9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50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5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1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1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0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5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1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0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11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6" indent="0">
              <a:buNone/>
              <a:defRPr sz="2800"/>
            </a:lvl2pPr>
            <a:lvl3pPr marL="914272" indent="0">
              <a:buNone/>
              <a:defRPr sz="2400"/>
            </a:lvl3pPr>
            <a:lvl4pPr marL="1371408" indent="0">
              <a:buNone/>
              <a:defRPr sz="2000"/>
            </a:lvl4pPr>
            <a:lvl5pPr marL="1828543" indent="0">
              <a:buNone/>
              <a:defRPr sz="2000"/>
            </a:lvl5pPr>
            <a:lvl6pPr marL="2285679" indent="0">
              <a:buNone/>
              <a:defRPr sz="2000"/>
            </a:lvl6pPr>
            <a:lvl7pPr marL="2742815" indent="0">
              <a:buNone/>
              <a:defRPr sz="2000"/>
            </a:lvl7pPr>
            <a:lvl8pPr marL="3199951" indent="0">
              <a:buNone/>
              <a:defRPr sz="2000"/>
            </a:lvl8pPr>
            <a:lvl9pPr marL="3657087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6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74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2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220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4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456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854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763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055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6" indent="0">
              <a:buNone/>
              <a:defRPr sz="2800"/>
            </a:lvl2pPr>
            <a:lvl3pPr marL="914272" indent="0">
              <a:buNone/>
              <a:defRPr sz="2400"/>
            </a:lvl3pPr>
            <a:lvl4pPr marL="1371408" indent="0">
              <a:buNone/>
              <a:defRPr sz="2000"/>
            </a:lvl4pPr>
            <a:lvl5pPr marL="1828543" indent="0">
              <a:buNone/>
              <a:defRPr sz="2000"/>
            </a:lvl5pPr>
            <a:lvl6pPr marL="2285679" indent="0">
              <a:buNone/>
              <a:defRPr sz="2000"/>
            </a:lvl6pPr>
            <a:lvl7pPr marL="2742815" indent="0">
              <a:buNone/>
              <a:defRPr sz="2000"/>
            </a:lvl7pPr>
            <a:lvl8pPr marL="3199951" indent="0">
              <a:buNone/>
              <a:defRPr sz="2000"/>
            </a:lvl8pPr>
            <a:lvl9pPr marL="365708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036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 err="1"/>
              <a:t>sjdlf</a:t>
            </a:r>
            <a:endParaRPr lang="en-US" dirty="0"/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 smtClean="0"/>
              <a:pPr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5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45713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Roboto Regular"/>
          <a:ea typeface="+mj-ea"/>
          <a:cs typeface="Roboto Regular"/>
        </a:defRPr>
      </a:lvl1pPr>
    </p:titleStyle>
    <p:bodyStyle>
      <a:lvl1pPr marL="342852" indent="-342852" algn="l" defTabSz="45713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Roboto Regular"/>
          <a:ea typeface="+mn-ea"/>
          <a:cs typeface="Roboto Regular"/>
        </a:defRPr>
      </a:lvl1pPr>
      <a:lvl2pPr marL="742845" indent="-285710" algn="l" defTabSz="45713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Roboto Regular"/>
          <a:ea typeface="+mn-ea"/>
          <a:cs typeface="Roboto Regular"/>
        </a:defRPr>
      </a:lvl2pPr>
      <a:lvl3pPr marL="1142840" indent="-228568" algn="l" defTabSz="45713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 Regular"/>
          <a:ea typeface="+mn-ea"/>
          <a:cs typeface="Roboto Regular"/>
        </a:defRPr>
      </a:lvl3pPr>
      <a:lvl4pPr marL="1599975" indent="-228568" algn="l" defTabSz="45713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4pPr>
      <a:lvl5pPr marL="2171395" indent="-342852" algn="l" defTabSz="457136" rtl="0" eaLnBrk="1" latinLnBrk="0" hangingPunct="1">
        <a:spcBef>
          <a:spcPct val="20000"/>
        </a:spcBef>
        <a:buFont typeface="Wingdings" charset="2"/>
        <a:buChar char="v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5pPr>
      <a:lvl6pPr marL="2514247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83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9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55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6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2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8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3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9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5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1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87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5/3/2019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2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</p:sldLayoutIdLst>
  <p:txStyles>
    <p:titleStyle>
      <a:lvl1pPr algn="l" defTabSz="45713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Roboto Regular"/>
          <a:ea typeface="+mj-ea"/>
          <a:cs typeface="Roboto Regular"/>
        </a:defRPr>
      </a:lvl1pPr>
    </p:titleStyle>
    <p:bodyStyle>
      <a:lvl1pPr marL="342852" indent="-342852" algn="l" defTabSz="45713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Roboto Regular"/>
          <a:ea typeface="+mn-ea"/>
          <a:cs typeface="Roboto Regular"/>
        </a:defRPr>
      </a:lvl1pPr>
      <a:lvl2pPr marL="742845" indent="-285710" algn="l" defTabSz="45713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Roboto Regular"/>
          <a:ea typeface="+mn-ea"/>
          <a:cs typeface="Roboto Regular"/>
        </a:defRPr>
      </a:lvl2pPr>
      <a:lvl3pPr marL="1142840" indent="-228568" algn="l" defTabSz="45713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 Regular"/>
          <a:ea typeface="+mn-ea"/>
          <a:cs typeface="Roboto Regular"/>
        </a:defRPr>
      </a:lvl3pPr>
      <a:lvl4pPr marL="1599975" indent="-228568" algn="l" defTabSz="45713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4pPr>
      <a:lvl5pPr marL="2057111" indent="-228568" algn="l" defTabSz="457136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5pPr>
      <a:lvl6pPr marL="2514247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83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9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55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6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2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8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3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9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5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1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87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mailto:Daniela.addis@me.com" TargetMode="External"/><Relationship Id="rId4" Type="http://schemas.openxmlformats.org/officeDocument/2006/relationships/hyperlink" Target="mailto:daniela.addi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122" y="2260601"/>
            <a:ext cx="7679262" cy="2233083"/>
          </a:xfrm>
        </p:spPr>
        <p:txBody>
          <a:bodyPr lIns="0" rIns="0" bIns="144000" anchor="b">
            <a:noAutofit/>
          </a:bodyPr>
          <a:lstStyle/>
          <a:p>
            <a:r>
              <a:rPr lang="en" sz="4000" dirty="0">
                <a:solidFill>
                  <a:schemeClr val="bg1"/>
                </a:solidFill>
              </a:rPr>
              <a:t>Operational Guidance for the implementation of the CRF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8122" y="4493683"/>
            <a:ext cx="7679262" cy="1271156"/>
          </a:xfrm>
        </p:spPr>
        <p:txBody>
          <a:bodyPr lIns="0" tIns="144000" rIns="0" bIns="144000" anchor="t">
            <a:noAutofit/>
          </a:bodyPr>
          <a:lstStyle/>
          <a:p>
            <a:endParaRPr lang="hr-HR" sz="1800" b="1" dirty="0">
              <a:solidFill>
                <a:srgbClr val="FFFFFF"/>
              </a:solidFill>
            </a:endParaRPr>
          </a:p>
          <a:p>
            <a:r>
              <a:rPr lang="en-US" sz="1800" b="1" dirty="0">
                <a:solidFill>
                  <a:srgbClr val="FFFFFF"/>
                </a:solidFill>
              </a:rPr>
              <a:t>Meeting of PAP/RAC Focal Points</a:t>
            </a:r>
            <a:r>
              <a:rPr lang="hr-HR" sz="1800" b="1" dirty="0">
                <a:solidFill>
                  <a:srgbClr val="FFFFFF"/>
                </a:solidFill>
              </a:rPr>
              <a:t>, </a:t>
            </a:r>
            <a:endParaRPr lang="en-US" sz="1800" b="1" dirty="0">
              <a:solidFill>
                <a:srgbClr val="FFFFFF"/>
              </a:solidFill>
            </a:endParaRPr>
          </a:p>
          <a:p>
            <a:r>
              <a:rPr lang="hr-HR" sz="1800" b="1" dirty="0">
                <a:solidFill>
                  <a:srgbClr val="FFFFFF"/>
                </a:solidFill>
              </a:rPr>
              <a:t>Split, Croatia, 8-9 May 2019</a:t>
            </a:r>
            <a:endParaRPr lang="en-US" sz="1800" b="1" dirty="0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28122" y="4493683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28122" y="5790240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UNEnvironment_Logo_English_Short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21" y="1"/>
            <a:ext cx="2495615" cy="1619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28" y="329584"/>
            <a:ext cx="1024217" cy="10242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9" y="262708"/>
            <a:ext cx="1668964" cy="1194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834B16B-4681-41E1-BFE9-5EE462C82958}"/>
              </a:ext>
            </a:extLst>
          </p:cNvPr>
          <p:cNvSpPr txBox="1">
            <a:spLocks/>
          </p:cNvSpPr>
          <p:nvPr/>
        </p:nvSpPr>
        <p:spPr bwMode="auto">
          <a:xfrm>
            <a:off x="3912106" y="5985827"/>
            <a:ext cx="2148463" cy="44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1600" dirty="0">
                <a:solidFill>
                  <a:schemeClr val="bg1"/>
                </a:solidFill>
              </a:rPr>
              <a:t>Emiliano Ramieri</a:t>
            </a:r>
          </a:p>
          <a:p>
            <a:pPr eaLnBrk="1" hangingPunct="1">
              <a:defRPr/>
            </a:pPr>
            <a:r>
              <a:rPr lang="en-GB" altLang="en-US" sz="1600" dirty="0">
                <a:solidFill>
                  <a:schemeClr val="bg1"/>
                </a:solidFill>
              </a:rPr>
              <a:t>Thetis S.p.A.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48ADE96-2A75-4D4A-A724-5A3CA6BE1F31}"/>
              </a:ext>
            </a:extLst>
          </p:cNvPr>
          <p:cNvSpPr txBox="1">
            <a:spLocks/>
          </p:cNvSpPr>
          <p:nvPr/>
        </p:nvSpPr>
        <p:spPr bwMode="auto">
          <a:xfrm>
            <a:off x="664132" y="5985827"/>
            <a:ext cx="2615399" cy="44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1600" dirty="0">
                <a:solidFill>
                  <a:schemeClr val="bg1"/>
                </a:solidFill>
              </a:rPr>
              <a:t>Daniela Addis </a:t>
            </a:r>
          </a:p>
          <a:p>
            <a:pPr eaLnBrk="1" hangingPunct="1">
              <a:defRPr/>
            </a:pPr>
            <a:r>
              <a:rPr lang="en-GB" altLang="en-US" sz="1600" dirty="0">
                <a:solidFill>
                  <a:schemeClr val="bg1"/>
                </a:solidFill>
              </a:rPr>
              <a:t>Environment</a:t>
            </a:r>
            <a:r>
              <a:rPr lang="hr-HR" altLang="en-US" sz="1600" dirty="0">
                <a:solidFill>
                  <a:schemeClr val="bg1"/>
                </a:solidFill>
              </a:rPr>
              <a:t> </a:t>
            </a:r>
            <a:r>
              <a:rPr lang="en-GB" altLang="en-US" sz="1600" dirty="0">
                <a:solidFill>
                  <a:schemeClr val="bg1"/>
                </a:solidFill>
              </a:rPr>
              <a:t>&amp;</a:t>
            </a:r>
            <a:r>
              <a:rPr lang="hr-HR" altLang="en-US" sz="1600" dirty="0">
                <a:solidFill>
                  <a:schemeClr val="bg1"/>
                </a:solidFill>
              </a:rPr>
              <a:t> </a:t>
            </a:r>
            <a:r>
              <a:rPr lang="en-GB" altLang="en-US" sz="1600" dirty="0">
                <a:solidFill>
                  <a:schemeClr val="bg1"/>
                </a:solidFill>
              </a:rPr>
              <a:t>Sea Law Firm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34B16B-4681-41E1-BFE9-5EE462C82958}"/>
              </a:ext>
            </a:extLst>
          </p:cNvPr>
          <p:cNvSpPr txBox="1">
            <a:spLocks/>
          </p:cNvSpPr>
          <p:nvPr/>
        </p:nvSpPr>
        <p:spPr bwMode="auto">
          <a:xfrm>
            <a:off x="6319732" y="5985827"/>
            <a:ext cx="2148463" cy="44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r" eaLnBrk="1" hangingPunct="1">
              <a:defRPr/>
            </a:pPr>
            <a:endParaRPr lang="hr-HR" altLang="en-US" sz="1600" dirty="0">
              <a:solidFill>
                <a:schemeClr val="bg1"/>
              </a:solidFill>
            </a:endParaRPr>
          </a:p>
          <a:p>
            <a:pPr algn="r" eaLnBrk="1" hangingPunct="1">
              <a:defRPr/>
            </a:pPr>
            <a:r>
              <a:rPr lang="en-GB" altLang="en-US" sz="1600" dirty="0">
                <a:solidFill>
                  <a:schemeClr val="bg1"/>
                </a:solidFill>
              </a:rPr>
              <a:t>Yves </a:t>
            </a:r>
            <a:r>
              <a:rPr lang="en-GB" altLang="en-US" sz="1600" dirty="0" err="1">
                <a:solidFill>
                  <a:schemeClr val="bg1"/>
                </a:solidFill>
              </a:rPr>
              <a:t>Henocque</a:t>
            </a:r>
            <a:endParaRPr lang="hr-HR" altLang="en-US" sz="1600" dirty="0">
              <a:solidFill>
                <a:schemeClr val="bg1"/>
              </a:solidFill>
            </a:endParaRPr>
          </a:p>
          <a:p>
            <a:pPr algn="r" eaLnBrk="1" hangingPunct="1">
              <a:defRPr/>
            </a:pPr>
            <a:r>
              <a:rPr lang="hr-HR" altLang="en-US" sz="1600" dirty="0" err="1">
                <a:solidFill>
                  <a:schemeClr val="bg1"/>
                </a:solidFill>
              </a:rPr>
              <a:t>Consultant</a:t>
            </a:r>
            <a:endParaRPr lang="en-GB" altLang="en-US" sz="1600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endParaRPr lang="en-GB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6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45DEA7-26E3-4802-9990-018613DDC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122" y="1600202"/>
            <a:ext cx="76792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600" dirty="0">
                <a:ea typeface="+mj-ea"/>
              </a:rPr>
              <a:t>The present methodological guidance aims to support the implementation of the ICZM Protocol at regional and sub-regional levels (with possible replication at lower scale), within the CRF, towards the achievement of </a:t>
            </a:r>
            <a:r>
              <a:rPr lang="en-GB" sz="2600" dirty="0" err="1">
                <a:ea typeface="+mj-ea"/>
              </a:rPr>
              <a:t>EcAp</a:t>
            </a:r>
            <a:r>
              <a:rPr lang="en-GB" sz="2600" dirty="0">
                <a:ea typeface="+mj-ea"/>
              </a:rPr>
              <a:t> EOs, in a coordinated and integrated manner with the UNEP/MAP-Barcelona Convention System, and in light with the relevant international instruments. </a:t>
            </a:r>
            <a:endParaRPr lang="en-GB" dirty="0"/>
          </a:p>
        </p:txBody>
      </p:sp>
      <p:cxnSp>
        <p:nvCxnSpPr>
          <p:cNvPr id="4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US" sz="3200" dirty="0">
                <a:solidFill>
                  <a:srgbClr val="00AEEF"/>
                </a:solidFill>
              </a:rPr>
              <a:t>CRF methodological guidance</a:t>
            </a:r>
          </a:p>
        </p:txBody>
      </p:sp>
    </p:spTree>
    <p:extLst>
      <p:ext uri="{BB962C8B-B14F-4D97-AF65-F5344CB8AC3E}">
        <p14:creationId xmlns:p14="http://schemas.microsoft.com/office/powerpoint/2010/main" val="63208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US" sz="3200" dirty="0">
                <a:solidFill>
                  <a:srgbClr val="00AEEF"/>
                </a:solidFill>
              </a:rPr>
              <a:t>Phases of the methodological guidance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3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8122" y="4593569"/>
            <a:ext cx="7679262" cy="162034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algn="just"/>
            <a:r>
              <a:rPr lang="en-GB" sz="2400" b="1" dirty="0"/>
              <a:t>A specific interactive IT platform</a:t>
            </a:r>
            <a:r>
              <a:rPr lang="en-GB" sz="2400" dirty="0"/>
              <a:t> should be functional designed and therefore set  up as an operational tool to support the implementation of the process, using existing mechanisms.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DF4802F1-5119-D341-9A11-FD4E32F0B8E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21" y="1659514"/>
            <a:ext cx="8217263" cy="26158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GB" sz="3200" dirty="0">
                <a:solidFill>
                  <a:srgbClr val="00AEEF"/>
                </a:solidFill>
              </a:rPr>
              <a:t>PHASE A - Matrix of interactions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4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9E45DEA7-26E3-4802-9990-018613DDCCA3}"/>
              </a:ext>
            </a:extLst>
          </p:cNvPr>
          <p:cNvSpPr txBox="1">
            <a:spLocks/>
          </p:cNvSpPr>
          <p:nvPr/>
        </p:nvSpPr>
        <p:spPr>
          <a:xfrm>
            <a:off x="728122" y="1600202"/>
            <a:ext cx="7679264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>
            <a:lvl1pPr marL="0" indent="0" algn="l" defTabSz="457136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136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272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408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543" indent="0" algn="ctr" defTabSz="457136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5679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815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951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087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 dirty="0">
                <a:solidFill>
                  <a:schemeClr val="tx1"/>
                </a:solidFill>
                <a:ea typeface="+mj-ea"/>
              </a:rPr>
              <a:t>The matrix of interactions is developed and should be directly utilized as an assessment tool supporting decision-making mechanisms at the different levels (regional, sub-regional, national, sub-national): </a:t>
            </a:r>
            <a:r>
              <a:rPr lang="en-US" sz="2400" b="1" dirty="0">
                <a:solidFill>
                  <a:schemeClr val="tx1"/>
                </a:solidFill>
                <a:ea typeface="+mj-ea"/>
              </a:rPr>
              <a:t>the identification of the spatial and temporal</a:t>
            </a:r>
            <a:r>
              <a:rPr lang="en-US" sz="2400" dirty="0">
                <a:solidFill>
                  <a:schemeClr val="tx1"/>
                </a:solidFill>
                <a:ea typeface="+mj-ea"/>
              </a:rPr>
              <a:t> (short, medium and long-term) scales is therefore an essential initial step of the overall analysis (from Phase A to Phase C), including the elaboration of the matrix of interactions.</a:t>
            </a:r>
            <a:endParaRPr lang="en-GB" sz="2400" dirty="0">
              <a:solidFill>
                <a:schemeClr val="tx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00883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GB" sz="3200" dirty="0">
                <a:solidFill>
                  <a:srgbClr val="00AEEF"/>
                </a:solidFill>
              </a:rPr>
              <a:t>PHASE A - Matrix of interactions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5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069337" y="1193799"/>
            <a:ext cx="3938029" cy="2610943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algn="just"/>
            <a:r>
              <a:rPr lang="en-GB" sz="2400" dirty="0"/>
              <a:t>Matrix refers to the regional scale of analysis.</a:t>
            </a:r>
          </a:p>
          <a:p>
            <a:pPr algn="just"/>
            <a:r>
              <a:rPr lang="en-GB" sz="2400" dirty="0"/>
              <a:t>Dynamic instrument, whose values depend on the scale, temporal dimension and specific characteristics of the area of analysis.</a:t>
            </a:r>
          </a:p>
          <a:p>
            <a:pPr algn="just"/>
            <a:r>
              <a:rPr lang="en-GB" sz="2400" dirty="0"/>
              <a:t>Different tools can be used to support the matrix updating (e.g.</a:t>
            </a:r>
            <a:r>
              <a:rPr lang="hr-HR" sz="2400" dirty="0"/>
              <a:t> </a:t>
            </a:r>
            <a:r>
              <a:rPr lang="en-GB" sz="2400" b="1" dirty="0"/>
              <a:t>MEDPOL</a:t>
            </a:r>
            <a:r>
              <a:rPr lang="en-GB" sz="2400" dirty="0"/>
              <a:t> based on DPSIR approach).</a:t>
            </a:r>
            <a:endParaRPr lang="it-IT" sz="2400" dirty="0"/>
          </a:p>
          <a:p>
            <a:pPr algn="just"/>
            <a:endParaRPr lang="it-IT" sz="2400" dirty="0"/>
          </a:p>
          <a:p>
            <a:pPr algn="just"/>
            <a:endParaRPr lang="en-GB" sz="2400" dirty="0"/>
          </a:p>
        </p:txBody>
      </p:sp>
      <p:pic>
        <p:nvPicPr>
          <p:cNvPr id="8" name="Segnaposto contenuto 9">
            <a:extLst>
              <a:ext uri="{FF2B5EF4-FFF2-40B4-BE49-F238E27FC236}">
                <a16:creationId xmlns:a16="http://schemas.microsoft.com/office/drawing/2014/main" id="{6EBB3799-514A-394B-BEC2-B1367654C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93" y="1226598"/>
            <a:ext cx="4603343" cy="563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43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200" dirty="0">
                <a:solidFill>
                  <a:srgbClr val="00AEEF"/>
                </a:solidFill>
              </a:rPr>
              <a:t>Phase B – Analysis of provisions of main documents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6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9E45DEA7-26E3-4802-9990-018613DDCCA3}"/>
              </a:ext>
            </a:extLst>
          </p:cNvPr>
          <p:cNvSpPr txBox="1">
            <a:spLocks/>
          </p:cNvSpPr>
          <p:nvPr/>
        </p:nvSpPr>
        <p:spPr>
          <a:xfrm>
            <a:off x="728122" y="1193800"/>
            <a:ext cx="7679262" cy="4932366"/>
          </a:xfrm>
          <a:prstGeom prst="rect">
            <a:avLst/>
          </a:prstGeom>
        </p:spPr>
        <p:txBody>
          <a:bodyPr vert="horz" lIns="91427" tIns="45713" rIns="91427" bIns="45713" rtlCol="0">
            <a:noAutofit/>
          </a:bodyPr>
          <a:lstStyle>
            <a:lvl1pPr marL="0" indent="0" algn="l" defTabSz="457136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136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272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408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543" indent="0" algn="ctr" defTabSz="457136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5679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815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951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087" indent="0" algn="ctr" defTabSz="457136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+mj-ea"/>
              </a:rPr>
              <a:t>The initial part of Phase B: identification of the most relevant interactions between EcAp EOs and elements of the ICZM Protocol, based on the analysis performed in Phase A.</a:t>
            </a:r>
            <a:endParaRPr lang="hr-HR" sz="2000" dirty="0">
              <a:solidFill>
                <a:schemeClr val="tx1"/>
              </a:solidFill>
              <a:ea typeface="+mj-ea"/>
            </a:endParaRPr>
          </a:p>
          <a:p>
            <a:pPr algn="just">
              <a:spcBef>
                <a:spcPts val="600"/>
              </a:spcBef>
            </a:pPr>
            <a:endParaRPr lang="en-US" sz="800" dirty="0">
              <a:solidFill>
                <a:schemeClr val="tx1"/>
              </a:solidFill>
              <a:ea typeface="+mj-ea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+mj-ea"/>
              </a:rPr>
              <a:t>Different approaches and methods can be applied to identify such interactions, which also depends on the specific scale of analysis (regional, sub-regional, national, sub-national).</a:t>
            </a:r>
            <a:endParaRPr lang="hr-HR" sz="2000" dirty="0">
              <a:solidFill>
                <a:schemeClr val="tx1"/>
              </a:solidFill>
              <a:ea typeface="+mj-ea"/>
            </a:endParaRPr>
          </a:p>
          <a:p>
            <a:pPr algn="just">
              <a:spcBef>
                <a:spcPts val="600"/>
              </a:spcBef>
            </a:pPr>
            <a:endParaRPr lang="en-US" sz="800" dirty="0">
              <a:solidFill>
                <a:schemeClr val="tx1"/>
              </a:solidFill>
              <a:ea typeface="+mj-ea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+mj-ea"/>
              </a:rPr>
              <a:t>The second part of Phase B provides a detailed analysis of the provisions of the main relevant documents part of the UNEP/MAP-Barcelona Convention System related to key interactions between EcAp EOs and the elements of the ICZM Protocol previously identified.</a:t>
            </a:r>
            <a:endParaRPr lang="en-GB" sz="2000" dirty="0">
              <a:solidFill>
                <a:schemeClr val="tx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89218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GB" sz="3200" dirty="0">
                <a:solidFill>
                  <a:srgbClr val="00AEEF"/>
                </a:solidFill>
              </a:rPr>
              <a:t>Phase B – Analysis of provisions of main documents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7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9807" y="4446728"/>
            <a:ext cx="8757453" cy="2144103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algn="just"/>
            <a:r>
              <a:rPr lang="en-GB" sz="2000" b="1" dirty="0"/>
              <a:t>Main goals</a:t>
            </a:r>
            <a:r>
              <a:rPr lang="en-GB" sz="2000" dirty="0"/>
              <a:t>: (</a:t>
            </a:r>
            <a:r>
              <a:rPr lang="en-GB" sz="2000" dirty="0" err="1"/>
              <a:t>i</a:t>
            </a:r>
            <a:r>
              <a:rPr lang="en-GB" sz="2000" dirty="0"/>
              <a:t>) Provide a coherent implementation of ICZM in the Mediterranean and the related policy documents of the UNEP/MAP-Barcelona Convention, in light of </a:t>
            </a:r>
            <a:r>
              <a:rPr lang="en-GB" sz="2000" dirty="0" err="1"/>
              <a:t>EcAp</a:t>
            </a:r>
            <a:r>
              <a:rPr lang="en-GB" sz="2000" dirty="0"/>
              <a:t> EOs; (ii) Provide a sort of “manual” to be consulted by users according to their specific focus.</a:t>
            </a:r>
          </a:p>
          <a:p>
            <a:endParaRPr lang="en-GB" sz="2400" dirty="0"/>
          </a:p>
        </p:txBody>
      </p:sp>
      <p:pic>
        <p:nvPicPr>
          <p:cNvPr id="8" name="Segnaposto contenuto 5">
            <a:extLst>
              <a:ext uri="{FF2B5EF4-FFF2-40B4-BE49-F238E27FC236}">
                <a16:creationId xmlns:a16="http://schemas.microsoft.com/office/drawing/2014/main" id="{2B7734CA-C572-5E4B-85F6-DBEC8CCE2B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0" b="-1"/>
          <a:stretch/>
        </p:blipFill>
        <p:spPr>
          <a:xfrm>
            <a:off x="147359" y="1045511"/>
            <a:ext cx="8840788" cy="343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200" dirty="0">
                <a:solidFill>
                  <a:srgbClr val="00AEEF"/>
                </a:solidFill>
              </a:rPr>
              <a:t>Phase C - Identification of operational recommendations 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8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8122" y="1432039"/>
            <a:ext cx="7679262" cy="4003555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algn="just"/>
            <a:r>
              <a:rPr lang="en-GB" sz="2400" dirty="0"/>
              <a:t>Phase C aims at identifying a set of operational recommendations which shall be calibrated in relation with the </a:t>
            </a:r>
            <a:r>
              <a:rPr lang="en-GB" sz="2400" b="1" dirty="0"/>
              <a:t>geographical coverage </a:t>
            </a:r>
            <a:r>
              <a:rPr lang="en-GB" sz="2400" dirty="0"/>
              <a:t>and the </a:t>
            </a:r>
            <a:r>
              <a:rPr lang="en-GB" sz="2400" b="1" dirty="0"/>
              <a:t>time </a:t>
            </a:r>
            <a:r>
              <a:rPr lang="en-GB" sz="2400" dirty="0"/>
              <a:t>at stake, as well as </a:t>
            </a:r>
            <a:r>
              <a:rPr lang="en-GB" sz="2400" b="1" dirty="0"/>
              <a:t>cumulative impact integration rules</a:t>
            </a:r>
            <a:r>
              <a:rPr lang="en-GB" sz="2400" dirty="0"/>
              <a:t>,</a:t>
            </a:r>
            <a:r>
              <a:rPr lang="en-GB" sz="2400" b="1" dirty="0"/>
              <a:t> regularly updated</a:t>
            </a:r>
            <a:r>
              <a:rPr lang="en-GB" sz="2400" dirty="0"/>
              <a:t>.</a:t>
            </a:r>
          </a:p>
          <a:p>
            <a:pPr algn="just"/>
            <a:endParaRPr lang="en-GB" sz="2400" dirty="0"/>
          </a:p>
          <a:p>
            <a:pPr algn="just"/>
            <a:r>
              <a:rPr lang="en-US" sz="2400" dirty="0"/>
              <a:t>Operational recommendations are strictly dependent on the spatial and temporal scale of analysis, to be identified at the beginning of the methodological process.</a:t>
            </a:r>
            <a:endParaRPr lang="en-GB" sz="2400" dirty="0"/>
          </a:p>
          <a:p>
            <a:pPr algn="just"/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81105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9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87756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algn="just">
              <a:spcBef>
                <a:spcPts val="600"/>
              </a:spcBef>
            </a:pPr>
            <a:r>
              <a:rPr lang="en-GB" sz="2400" dirty="0"/>
              <a:t>Recommendations should be:</a:t>
            </a:r>
            <a:endParaRPr lang="en-US" sz="24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Focused on the </a:t>
            </a:r>
            <a:r>
              <a:rPr lang="en-GB" sz="2000" b="1" dirty="0"/>
              <a:t>elements of the ICZM Protocol which show most relevant interactions with the </a:t>
            </a:r>
            <a:r>
              <a:rPr lang="en-GB" sz="2000" b="1" dirty="0" err="1"/>
              <a:t>EcAp</a:t>
            </a:r>
            <a:r>
              <a:rPr lang="en-GB" sz="2000" b="1" dirty="0"/>
              <a:t> EOs </a:t>
            </a:r>
            <a:r>
              <a:rPr lang="en-GB" sz="2000" dirty="0"/>
              <a:t>(priority interactions), according to the previous phases and for which policy documents are analysed in Phase B.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Developed in relation with the first two main </a:t>
            </a:r>
            <a:r>
              <a:rPr lang="en-GB" sz="2000" b="1" dirty="0"/>
              <a:t>objectives of the CRF on ICZM </a:t>
            </a:r>
            <a:r>
              <a:rPr lang="en-GB" sz="2000" dirty="0"/>
              <a:t>(Coastal zone integrity; Natural hazards) provided the 3</a:t>
            </a:r>
            <a:r>
              <a:rPr lang="en-GB" sz="2000" baseline="30000" dirty="0"/>
              <a:t>rd</a:t>
            </a:r>
            <a:r>
              <a:rPr lang="en-GB" sz="2000" dirty="0"/>
              <a:t> one (governance) is cross-cutting the two others. </a:t>
            </a:r>
            <a:endParaRPr lang="en-GB" sz="2000" b="1" dirty="0"/>
          </a:p>
          <a:p>
            <a:pPr>
              <a:spcBef>
                <a:spcPts val="600"/>
              </a:spcBef>
            </a:pPr>
            <a:endParaRPr lang="hr-HR" sz="800" dirty="0"/>
          </a:p>
          <a:p>
            <a:pPr>
              <a:spcBef>
                <a:spcPts val="600"/>
              </a:spcBef>
            </a:pPr>
            <a:r>
              <a:rPr lang="en-GB" sz="2400" dirty="0"/>
              <a:t>It is recommended to </a:t>
            </a:r>
            <a:r>
              <a:rPr lang="en-GB" sz="2400" b="1" dirty="0"/>
              <a:t>cluster elements (activities and natural and cultural elements)</a:t>
            </a:r>
            <a:r>
              <a:rPr lang="en-GB" sz="2400" dirty="0"/>
              <a:t>, e.g. for coastal and maritime activities and natural and cultural elements considered by the ICZM Protocol.</a:t>
            </a:r>
            <a:r>
              <a:rPr lang="it-IT" sz="2400" dirty="0"/>
              <a:t>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>
              <a:spcBef>
                <a:spcPts val="1200"/>
              </a:spcBef>
            </a:pPr>
            <a:endParaRPr lang="en-US" sz="2000" b="1" dirty="0"/>
          </a:p>
          <a:p>
            <a:pPr>
              <a:spcBef>
                <a:spcPts val="1200"/>
              </a:spcBef>
            </a:pPr>
            <a:endParaRPr lang="en-US" sz="2000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GB" sz="3200" dirty="0">
                <a:solidFill>
                  <a:srgbClr val="00AEEF"/>
                </a:solidFill>
              </a:rPr>
              <a:t>Phase C - Identification of operational recommendations</a:t>
            </a:r>
            <a:r>
              <a:rPr lang="it-IT" sz="3200" dirty="0">
                <a:solidFill>
                  <a:srgbClr val="00AEEF"/>
                </a:solidFill>
              </a:rPr>
              <a:t> </a:t>
            </a:r>
            <a:endParaRPr lang="en-US" sz="3200" dirty="0">
              <a:solidFill>
                <a:srgbClr val="00A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377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10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GB" sz="3200" dirty="0">
                <a:solidFill>
                  <a:srgbClr val="00AEEF"/>
                </a:solidFill>
              </a:rPr>
              <a:t>Step-wise process towards development of the operational recommendations</a:t>
            </a:r>
            <a:r>
              <a:rPr lang="it-IT" sz="3200" dirty="0">
                <a:solidFill>
                  <a:srgbClr val="00AEEF"/>
                </a:solidFill>
              </a:rPr>
              <a:t> </a:t>
            </a:r>
            <a:endParaRPr lang="en-US" sz="3200" dirty="0">
              <a:solidFill>
                <a:srgbClr val="00AEEF"/>
              </a:solidFill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2CF1374A-5E41-FC41-BFAD-3E8886DE894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12760" y="1486369"/>
            <a:ext cx="7679263" cy="431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3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11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GB" sz="3200" dirty="0">
                <a:solidFill>
                  <a:srgbClr val="00AEEF"/>
                </a:solidFill>
              </a:rPr>
              <a:t>Template for the identification of operational recommendations </a:t>
            </a:r>
          </a:p>
          <a:p>
            <a:endParaRPr lang="en-US" sz="3200" dirty="0">
              <a:solidFill>
                <a:srgbClr val="00AEEF"/>
              </a:solidFill>
            </a:endParaRPr>
          </a:p>
        </p:txBody>
      </p:sp>
      <p:pic>
        <p:nvPicPr>
          <p:cNvPr id="7" name="Segnaposto contenuto 14">
            <a:extLst>
              <a:ext uri="{FF2B5EF4-FFF2-40B4-BE49-F238E27FC236}">
                <a16:creationId xmlns:a16="http://schemas.microsoft.com/office/drawing/2014/main" id="{2B096ADC-90CB-7E40-AF6C-83C9F6E0C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" y="1375535"/>
            <a:ext cx="9008512" cy="428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08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5234" y="3903947"/>
            <a:ext cx="4995349" cy="844551"/>
          </a:xfrm>
        </p:spPr>
        <p:txBody>
          <a:bodyPr lIns="0" rIns="0" bIns="234000" anchor="b"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Thank you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28122" y="4493683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UNEnvironment_Logo_English_Short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055" y="2135796"/>
            <a:ext cx="2495615" cy="1619656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6201" y="4493684"/>
            <a:ext cx="3251184" cy="1296556"/>
          </a:xfrm>
        </p:spPr>
        <p:txBody>
          <a:bodyPr lIns="0" tIns="144000" rIns="0" anchor="t">
            <a:normAutofit/>
          </a:bodyPr>
          <a:lstStyle/>
          <a:p>
            <a:pPr algn="r"/>
            <a:r>
              <a:rPr lang="en-US" sz="900" dirty="0" err="1">
                <a:solidFill>
                  <a:srgbClr val="FFFFFF"/>
                </a:solidFill>
              </a:rPr>
              <a:t>Avv</a:t>
            </a:r>
            <a:r>
              <a:rPr lang="en-US" sz="900" dirty="0">
                <a:solidFill>
                  <a:srgbClr val="FFFFFF"/>
                </a:solidFill>
              </a:rPr>
              <a:t>. Daniela Addis</a:t>
            </a:r>
          </a:p>
          <a:p>
            <a:pPr algn="r"/>
            <a:r>
              <a:rPr lang="en-US" sz="900" dirty="0" err="1">
                <a:solidFill>
                  <a:srgbClr val="FFFFFF"/>
                </a:solidFill>
              </a:rPr>
              <a:t>Environment&amp;Sea</a:t>
            </a:r>
            <a:r>
              <a:rPr lang="en-US" sz="900" dirty="0">
                <a:solidFill>
                  <a:srgbClr val="FFFFFF"/>
                </a:solidFill>
              </a:rPr>
              <a:t> </a:t>
            </a:r>
            <a:r>
              <a:rPr lang="en-US" sz="900">
                <a:solidFill>
                  <a:srgbClr val="FFFFFF"/>
                </a:solidFill>
              </a:rPr>
              <a:t>Law Firm</a:t>
            </a:r>
          </a:p>
          <a:p>
            <a:pPr algn="r"/>
            <a:r>
              <a:rPr lang="en-US" sz="900">
                <a:solidFill>
                  <a:srgbClr val="FFFFFF"/>
                </a:solidFill>
              </a:rPr>
              <a:t>Piazza </a:t>
            </a:r>
            <a:r>
              <a:rPr lang="en-US" sz="900" dirty="0" err="1">
                <a:solidFill>
                  <a:srgbClr val="FFFFFF"/>
                </a:solidFill>
              </a:rPr>
              <a:t>Dell’Oro</a:t>
            </a:r>
            <a:r>
              <a:rPr lang="en-US" sz="900" dirty="0">
                <a:solidFill>
                  <a:srgbClr val="FFFFFF"/>
                </a:solidFill>
              </a:rPr>
              <a:t> 3 – 00186 Rome IT</a:t>
            </a:r>
          </a:p>
          <a:p>
            <a:pPr algn="r"/>
            <a:r>
              <a:rPr lang="en-US" sz="900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Tel. +39 333 500 3493</a:t>
            </a:r>
          </a:p>
          <a:p>
            <a:pPr algn="r"/>
            <a:r>
              <a:rPr lang="en-US" sz="900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daniela.addis@gmail.com</a:t>
            </a:r>
            <a:r>
              <a:rPr lang="en-US" sz="900" dirty="0">
                <a:solidFill>
                  <a:srgbClr val="FFFFFF"/>
                </a:solidFill>
              </a:rPr>
              <a:t> – </a:t>
            </a:r>
            <a:r>
              <a:rPr lang="en-US" sz="900" dirty="0" err="1">
                <a:solidFill>
                  <a:srgbClr val="FFFFFF"/>
                </a:solidFill>
              </a:rPr>
              <a:t>d</a:t>
            </a:r>
            <a:r>
              <a:rPr lang="en-US" sz="900" dirty="0" err="1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aniela.addis@me.com</a:t>
            </a:r>
            <a:endParaRPr lang="en-US" sz="900" dirty="0">
              <a:solidFill>
                <a:srgbClr val="FFFFFF"/>
              </a:solidFill>
            </a:endParaRPr>
          </a:p>
          <a:p>
            <a:pPr algn="r"/>
            <a:r>
              <a:rPr lang="en-US" sz="900" dirty="0">
                <a:solidFill>
                  <a:srgbClr val="FFFFFF"/>
                </a:solidFill>
              </a:rPr>
              <a:t>..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28122" y="5790240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192" y="2516863"/>
            <a:ext cx="931724" cy="931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83" y="2424571"/>
            <a:ext cx="1566110" cy="112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2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UNEnvironment_PPT_English_ver2</Template>
  <TotalTime>187</TotalTime>
  <Words>911</Words>
  <Application>Microsoft Office PowerPoint</Application>
  <PresentationFormat>On-screen Show (4:3)</PresentationFormat>
  <Paragraphs>88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Courier New</vt:lpstr>
      <vt:lpstr>Roboto Regular</vt:lpstr>
      <vt:lpstr>Wingdings</vt:lpstr>
      <vt:lpstr>Office Theme</vt:lpstr>
      <vt:lpstr>7_Office Theme</vt:lpstr>
      <vt:lpstr>Operational Guidance for the implementation of the CRF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UNEP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Hoda Elturk</dc:creator>
  <cp:lastModifiedBy>Zeljka Skaricic</cp:lastModifiedBy>
  <cp:revision>33</cp:revision>
  <cp:lastPrinted>2017-02-02T13:27:08Z</cp:lastPrinted>
  <dcterms:created xsi:type="dcterms:W3CDTF">2017-03-01T11:35:34Z</dcterms:created>
  <dcterms:modified xsi:type="dcterms:W3CDTF">2019-05-03T10:50:55Z</dcterms:modified>
</cp:coreProperties>
</file>